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08" y="2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FCFB9-FA95-406C-B45F-1AA1F952830F}" type="datetimeFigureOut">
              <a:rPr lang="ru-RU" smtClean="0"/>
              <a:t>23.09.2024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09E90-B2CF-4869-9F83-75AE26EAB62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FCFB9-FA95-406C-B45F-1AA1F952830F}" type="datetimeFigureOut">
              <a:rPr lang="ru-RU" smtClean="0"/>
              <a:t>23.09.2024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09E90-B2CF-4869-9F83-75AE26EAB62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FCFB9-FA95-406C-B45F-1AA1F952830F}" type="datetimeFigureOut">
              <a:rPr lang="ru-RU" smtClean="0"/>
              <a:t>23.09.2024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09E90-B2CF-4869-9F83-75AE26EAB62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FCFB9-FA95-406C-B45F-1AA1F952830F}" type="datetimeFigureOut">
              <a:rPr lang="ru-RU" smtClean="0"/>
              <a:t>23.09.2024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09E90-B2CF-4869-9F83-75AE26EAB62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FCFB9-FA95-406C-B45F-1AA1F952830F}" type="datetimeFigureOut">
              <a:rPr lang="ru-RU" smtClean="0"/>
              <a:t>23.09.2024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09E90-B2CF-4869-9F83-75AE26EAB62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FCFB9-FA95-406C-B45F-1AA1F952830F}" type="datetimeFigureOut">
              <a:rPr lang="ru-RU" smtClean="0"/>
              <a:t>23.09.2024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09E90-B2CF-4869-9F83-75AE26EAB62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FCFB9-FA95-406C-B45F-1AA1F952830F}" type="datetimeFigureOut">
              <a:rPr lang="ru-RU" smtClean="0"/>
              <a:t>23.09.2024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09E90-B2CF-4869-9F83-75AE26EAB62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FCFB9-FA95-406C-B45F-1AA1F952830F}" type="datetimeFigureOut">
              <a:rPr lang="ru-RU" smtClean="0"/>
              <a:t>23.09.2024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09E90-B2CF-4869-9F83-75AE26EAB62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FCFB9-FA95-406C-B45F-1AA1F952830F}" type="datetimeFigureOut">
              <a:rPr lang="ru-RU" smtClean="0"/>
              <a:t>23.09.2024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09E90-B2CF-4869-9F83-75AE26EAB62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FCFB9-FA95-406C-B45F-1AA1F952830F}" type="datetimeFigureOut">
              <a:rPr lang="ru-RU" smtClean="0"/>
              <a:t>23.09.2024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09E90-B2CF-4869-9F83-75AE26EAB62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FCFB9-FA95-406C-B45F-1AA1F952830F}" type="datetimeFigureOut">
              <a:rPr lang="ru-RU" smtClean="0"/>
              <a:t>23.09.2024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09E90-B2CF-4869-9F83-75AE26EAB62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DFCFB9-FA95-406C-B45F-1AA1F952830F}" type="datetimeFigureOut">
              <a:rPr lang="ru-RU" smtClean="0"/>
              <a:t>23.09.2024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109E90-B2CF-4869-9F83-75AE26EAB621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002060"/>
                </a:solidFill>
              </a:rPr>
              <a:t>Приемка молока и сливок сырых на молокоперерабатывающем предприятии. Методы </a:t>
            </a:r>
            <a:r>
              <a:rPr lang="ru-RU" b="1" dirty="0" err="1">
                <a:solidFill>
                  <a:srgbClr val="002060"/>
                </a:solidFill>
              </a:rPr>
              <a:t>экспересс-анализа</a:t>
            </a:r>
            <a:r>
              <a:rPr lang="ru-RU" b="1" dirty="0">
                <a:solidFill>
                  <a:srgbClr val="002060"/>
                </a:solidFill>
              </a:rPr>
              <a:t> сырья и предусмотренные ГОСТ на методы контроля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    Изготовитель должен обеспечивать безопасность сырого молока в целях отсутствия в нем остаточных количеств ингибирующих, моющих, дезинфицирующих и нейтрализующих веществ, стимуляторов роста животных (в том числе гормональных препаратов), лекарственных средств (в том числе антибиотиков), применяемых в животноводстве в целях откорма, лечения скота и (или) профилактики его заболеваний.</a:t>
            </a:r>
          </a:p>
          <a:p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ru-RU" dirty="0"/>
              <a:t>   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Молоко, получаемое от разных видов сельскохозяйственных животных, за исключением коровьего молока, должно соответствовать показателям, установленным стандартами, нормативными документами федеральных органов исполнительной власти, сводами правил и (или) техническими документами.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336704"/>
          </a:xfrm>
        </p:spPr>
        <p:txBody>
          <a:bodyPr>
            <a:normAutofit fontScale="92500" lnSpcReduction="10000"/>
          </a:bodyPr>
          <a:lstStyle/>
          <a:p>
            <a:pPr indent="-71438" algn="just">
              <a:buNone/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     Для определения степени чистоты по эталону применяют приборы разнообразной конструкции. По содержанию механических примесей молоко в соответствии с эталоном, предусмотренным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</a:rPr>
              <a:t>ГОСТом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, разделяют на три группы: </a:t>
            </a:r>
          </a:p>
          <a:p>
            <a:pPr indent="-71438" algn="just">
              <a:buNone/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в молоке 1 группы на фильтре отсутствуют частицы механических примесей, </a:t>
            </a:r>
          </a:p>
          <a:p>
            <a:pPr indent="-71438" algn="just">
              <a:buNone/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2 - на фильтре обнаруживаются отдельный частицы;</a:t>
            </a:r>
          </a:p>
          <a:p>
            <a:pPr indent="-71438" algn="just">
              <a:buNone/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3 - на фильтре имеется заметный осадок частиц механических примесей.</a:t>
            </a:r>
            <a:br>
              <a:rPr lang="ru-RU" dirty="0">
                <a:solidFill>
                  <a:schemeClr val="accent1">
                    <a:lumMod val="50000"/>
                  </a:schemeClr>
                </a:solidFill>
              </a:rPr>
            </a:br>
            <a:br>
              <a:rPr lang="ru-RU" dirty="0"/>
            </a:b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597352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Бактериальную обсемененность молока определяют по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</a:rPr>
              <a:t>редуктазной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 пробе и относят молоко к одному из 4 классов. </a:t>
            </a:r>
          </a:p>
          <a:p>
            <a:pPr algn="just"/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К классу 1 относят молоко, содержащее менее 0,5 млн. бактерий в 1 мл. Это хорошее в бактериальном отношении молоко можно использовать в производстве различных молочных продуктов. </a:t>
            </a:r>
          </a:p>
          <a:p>
            <a:pPr algn="just"/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К классу 2 относят  молоко, содержащее до 4 млн. бактерий в 1 мл. </a:t>
            </a:r>
          </a:p>
          <a:p>
            <a:pPr algn="just"/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в молоке класса 3 содержится до 20 млн. бактерий в 1 мл. </a:t>
            </a:r>
          </a:p>
          <a:p>
            <a:pPr algn="just"/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молоко класса 4 не принимают заводы молочной промышленности.</a:t>
            </a:r>
            <a:br>
              <a:rPr lang="ru-RU" dirty="0">
                <a:solidFill>
                  <a:schemeClr val="accent1">
                    <a:lumMod val="50000"/>
                  </a:schemeClr>
                </a:solidFill>
              </a:rPr>
            </a:br>
            <a:br>
              <a:rPr lang="ru-RU" dirty="0">
                <a:solidFill>
                  <a:schemeClr val="accent1">
                    <a:lumMod val="50000"/>
                  </a:schemeClr>
                </a:solidFill>
              </a:rPr>
            </a:b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597352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Молоко кислотностью не выше 21 ° Т, бактериальной обсемененностью не ниже 3 класса и степенью чистоты не ниже 2 группы, а также молоко от больных или подозреваемых в заболевании коров, использование в пищу которого разрешается после термической обработки, принимается как не сортовое. </a:t>
            </a:r>
          </a:p>
          <a:p>
            <a:pPr algn="just"/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Молоко кислотностью свыше 21 ° Т считается некондиционным и приемке не подлежит. Расчеты за сданное молоко проводятся по базисной жирности и содержанию белка соответствующим средним нормам для данного сырья. При приемке проводят также контроль молока на санитарно-биологическое состояние (раз в декаду), на механическую загрязненность, на бактериологическую обсемененность</a:t>
            </a:r>
            <a:br>
              <a:rPr lang="ru-RU" dirty="0">
                <a:solidFill>
                  <a:schemeClr val="accent1">
                    <a:lumMod val="50000"/>
                  </a:schemeClr>
                </a:solidFill>
              </a:rPr>
            </a:br>
            <a:br>
              <a:rPr lang="ru-RU" dirty="0">
                <a:solidFill>
                  <a:schemeClr val="accent1">
                    <a:lumMod val="50000"/>
                  </a:schemeClr>
                </a:solidFill>
              </a:rPr>
            </a:b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976664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Также в качестве сырья для производства пастеризованного молока используют восстановленное и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</a:rPr>
              <a:t>рекомбинированное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 молоко и их смеси. </a:t>
            </a:r>
          </a:p>
          <a:p>
            <a:pPr algn="just"/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При выработке  пастеризованного восстановленного молока сухие компоненты растворяют в воде при температуре 38…42° С, фильтруют и охлаждают до 5…8° С. С целью набухания белков и достижения требуемой плотности восстановленное молоко выдерживают при температуре охлаждения в течении 3…4 часов.</a:t>
            </a:r>
            <a:br>
              <a:rPr lang="ru-RU" dirty="0">
                <a:solidFill>
                  <a:schemeClr val="accent1">
                    <a:lumMod val="50000"/>
                  </a:schemeClr>
                </a:solidFill>
              </a:rPr>
            </a:br>
            <a:br>
              <a:rPr lang="ru-RU" dirty="0">
                <a:solidFill>
                  <a:schemeClr val="accent1">
                    <a:lumMod val="50000"/>
                  </a:schemeClr>
                </a:solidFill>
              </a:rPr>
            </a:b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408712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На перерабатывающих предприятиях молоко принимают по массе (кг) или объему (м3) в специальных цехах или приемных отделениях. </a:t>
            </a:r>
          </a:p>
          <a:p>
            <a:pPr algn="just"/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Приемные цехи и отделения оснащены необходимым оборудованием (весы, счетчики, насосы, резервуары и др.), имеют специальные платформы для обслуживания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</a:rPr>
              <a:t>автомолцистерн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, конвейеры и оборудование для мойки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</a:rPr>
              <a:t>автомолцистерн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 и фляг —для молока, доставленного во флягах. В приемных отделениях (цехах) целесообразно иметь дополнительное оборудование, чтобы исключить возможность смешивания различных по качеству партий молока. В отдельных случаях приемные отделения оборудуют системами приемки сливок, возврата обезжиренного молока, сыворотки и др. Часовое поступление молока должно соответствовать часовой производительности аппаратного цеха. Приемку начинают за 30 мин до начала работы.</a:t>
            </a:r>
            <a:br>
              <a:rPr lang="ru-RU" dirty="0">
                <a:solidFill>
                  <a:schemeClr val="accent1">
                    <a:lumMod val="50000"/>
                  </a:schemeClr>
                </a:solidFill>
              </a:rPr>
            </a:br>
            <a:br>
              <a:rPr lang="ru-RU" dirty="0"/>
            </a:b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976664"/>
          </a:xfrm>
        </p:spPr>
        <p:txBody>
          <a:bodyPr>
            <a:normAutofit fontScale="85000" lnSpcReduction="10000"/>
          </a:bodyPr>
          <a:lstStyle/>
          <a:p>
            <a:pPr algn="ctr">
              <a:buNone/>
            </a:pPr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Технология производства пастеризованного молока</a:t>
            </a:r>
          </a:p>
          <a:p>
            <a:pPr algn="just">
              <a:buNone/>
            </a:pP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542925" algn="just">
              <a:buNone/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Вначале оценивается качество молока и проводится его приемка, в процессе которой молоко перекачивается центробежными насосами из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</a:rPr>
              <a:t>автомолцистерн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 в емкости для хранения. Одновременно устанавливается масса принимаемого молока взвешиванием его на весах, в емкостях с тензометрическим устройством или регистрируется объем молока с помощью счетчиков для молока. Измерение массы молока можно также осуществить путем использования тарированных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</a:rPr>
              <a:t>автомолцистерн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 или емкостей.</a:t>
            </a:r>
            <a:br>
              <a:rPr lang="ru-RU" dirty="0">
                <a:solidFill>
                  <a:schemeClr val="accent1">
                    <a:lumMod val="50000"/>
                  </a:schemeClr>
                </a:solidFill>
              </a:rPr>
            </a:br>
            <a:br>
              <a:rPr lang="ru-RU" dirty="0">
                <a:solidFill>
                  <a:schemeClr val="accent1">
                    <a:lumMod val="50000"/>
                  </a:schemeClr>
                </a:solidFill>
              </a:rPr>
            </a:br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476672"/>
            <a:ext cx="8640960" cy="6120680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После взвешивания молока оно охлаждается до 4-6 °С на пластинчатых охладителях. Молоко с температурой не выше 10 °С допускается принимать без охлаждения. Охлажденное молоко хранится в емкостях и нормализуется путем смешения с рассчитанным количеством обезжиренного молока или сливок. </a:t>
            </a:r>
          </a:p>
          <a:p>
            <a:pPr algn="just"/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Если пастеризованное молоко вырабатывают из сухого цельного или сухого обезжиренного молока и сливок, то сырье подготавливают следующим образом:  сначала устанавливают качество сухого продукта и его состав, потом продукт, удовлетворяющий требованиям действующего стандарта, растворяется в водопроводной воде, подогретой до 45-50 °С. Полученная смесь охлаждается до 5-8 °С и для лучшего растворения белков хранится в течение 3-4 ч. По окончании хранения к восстановленному молоку добавляется недостающее количество воды. </a:t>
            </a:r>
            <a:br>
              <a:rPr lang="ru-RU" dirty="0">
                <a:solidFill>
                  <a:schemeClr val="accent1">
                    <a:lumMod val="50000"/>
                  </a:schemeClr>
                </a:solidFill>
              </a:rPr>
            </a:br>
            <a:br>
              <a:rPr lang="ru-RU" dirty="0">
                <a:solidFill>
                  <a:schemeClr val="accent1">
                    <a:lumMod val="50000"/>
                  </a:schemeClr>
                </a:solidFill>
              </a:rPr>
            </a:b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332656"/>
            <a:ext cx="8435280" cy="6264696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Принятое цельное молоко и полученное восстановленное после хранения подвергаются подогреву до 40-45 °С и очистке на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</a:rPr>
              <a:t>сепараторах-молокоочистителях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. Предварительная очистка восстановленного молока допускается также на фильтрах. </a:t>
            </a:r>
          </a:p>
          <a:p>
            <a:pPr algn="just"/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При наличии на производстве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</a:rPr>
              <a:t>сепараторов-нормализаторов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 молоко нормализуется путем отделения сливок. В этом случае нормализацию молока при хранении не проводят. Одновременно с нормализацией происходит очистка молока от механических загрязнений. После этого молоко подогревается до 62-63 °С и при производстве топленого, восстановленного молока, а также молока с повышенной массовой долей жира (3,5; 6 %) гомогенизируется при давлении 10-15 МПа.</a:t>
            </a:r>
            <a:br>
              <a:rPr lang="ru-RU" dirty="0"/>
            </a:br>
            <a:br>
              <a:rPr lang="ru-RU" dirty="0"/>
            </a:b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>
                <a:solidFill>
                  <a:srgbClr val="002060"/>
                </a:solidFill>
              </a:rPr>
              <a:t>Приемка молока начинается с визуального осмотра тары или транспорта. Проверяется чистота тары и транспорта, целостность пломб, наличие резиновых колец в крышках фляг и заглушек на патрубках молочных цистерн. 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6381328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       Нормализованное и гомогенизированное молоко пастеризуется при 76 °С с выдержкой 15-20 с. Затем молоко охлаждается до 4-6°С и поступает на хранение в течение не более 6 ч. Перед розливом восстановленное молоко обычно смешивается с цельным молоком. Охлажденное молоко после хранения разливается в бутылки, пакеты, фляги или цистерны. Пастеризованное молоко хранится после розлива при температуре 0-8 °С не более 36 ч, в том числе на предприятии-изготовителе  не более 18 ч.</a:t>
            </a:r>
            <a:br>
              <a:rPr lang="ru-RU" dirty="0">
                <a:solidFill>
                  <a:schemeClr val="accent1">
                    <a:lumMod val="50000"/>
                  </a:schemeClr>
                </a:solidFill>
              </a:rPr>
            </a:b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0"/>
            <a:ext cx="8640960" cy="6858000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Производство пастеризованного молока осуществляется на технологической линии. Молоко центробежным насосом перекачивается в емкости для хранения, которые оснащены надежной термоизоляцией. Сырое молоко хранится в емкостях различной вместимости. Горизонтальные и вертикальные емкости вместимостью 2000-30 000 л размещают внутри здания, а крупные емкости на 50 000 и 100 000 л устанавливают вне здания, поскольку их высота обычно превышает высоту одноэтажного помещения.</a:t>
            </a:r>
            <a:br>
              <a:rPr lang="ru-RU" dirty="0">
                <a:solidFill>
                  <a:schemeClr val="accent1">
                    <a:lumMod val="50000"/>
                  </a:schemeClr>
                </a:solidFill>
              </a:rPr>
            </a:br>
            <a:br>
              <a:rPr lang="ru-RU" dirty="0">
                <a:solidFill>
                  <a:schemeClr val="accent1">
                    <a:lumMod val="50000"/>
                  </a:schemeClr>
                </a:solidFill>
              </a:rPr>
            </a:b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ttp://reftrend.ru/files/169/60edf9f41b0aac8757679469c4ab0aed.html_files/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88640"/>
            <a:ext cx="8865750" cy="4318458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323528" y="4941168"/>
            <a:ext cx="882047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Рисунок. Схема технологической линии производства пастеризованного молока: </a:t>
            </a:r>
          </a:p>
          <a:p>
            <a:pPr algn="just"/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1-насосы для молока; 2 — счетчик для молока; 3 — емкости для молока; 4 — пластинчатая охладительная установка; 5 — уравнительный бачок; 6 — пластинчатая пастеризационное охладительная установка для молока; 7 — сепаратор; 8 — гомогенизатор; 9 — трубчатая пастеризационная установка; 10 — емкость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700" b="1" dirty="0">
                <a:solidFill>
                  <a:schemeClr val="accent1">
                    <a:lumMod val="50000"/>
                  </a:schemeClr>
                </a:solidFill>
              </a:rPr>
              <a:t>Организация лабораторного контроля. Сертификация продукции</a:t>
            </a:r>
            <a:br>
              <a:rPr lang="ru-RU" b="1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600200"/>
            <a:ext cx="8964488" cy="4997152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При организации микробиологического контроля следует руководствоваться «Инструкцией по микробиологическому контролю производства на предприятиях молочной промышленности».</a:t>
            </a:r>
          </a:p>
          <a:p>
            <a:pPr algn="just"/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Готовая продукция (молоко, сливки, кисломолочные напитки) должны контролироваться микробиологической лабораторией предприятия не реже 1 раза в пять дней, сметана и творог - не реже 1 раза в три дня.</a:t>
            </a:r>
          </a:p>
          <a:p>
            <a:pPr algn="just"/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Качество санитарной обработки оборудования должно оцениваться по каждой единице оборудования не реже 1 раза в декаду.</a:t>
            </a:r>
          </a:p>
          <a:p>
            <a:pPr algn="just"/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Чистоту рук каждого работника следует контролировать микробиологической лабораторией предприятия не реже трех раз в месяц.</a:t>
            </a:r>
          </a:p>
          <a:p>
            <a:pPr algn="just"/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Для проведения микробиологических исследований в лаборатории предприятия должен быть оборудован бокс, состоящий из двух помещений: собственно бокса и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</a:rPr>
              <a:t>предбоксника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.</a:t>
            </a:r>
          </a:p>
          <a:p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6480720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Ежедневно после окончания работы бокс должен быть промыт горячим мыльно-щелочным раствором и вытерт досуха. Один раз в неделю в обязательном порядке должна проводиться дезинфекция помещения путем протирания всех поверхностей дезинфицирующими препаратами по соответствующей для каждого препарата инструкции.</a:t>
            </a:r>
          </a:p>
          <a:p>
            <a:pPr algn="just"/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Стерилизация посуды и питательных сред осуществляется в автоклавах, для размещения которых должно быть выделено специальное изолированное помещение.</a:t>
            </a:r>
          </a:p>
          <a:p>
            <a:pPr algn="just"/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Стерильную посуду следует хранить в плотно закрывающихся шкафах или ящиках с крышками. Срок хранения стерильной посуды не может быть более 30 суток. Стерильные среды хранят в холодильнике при температуре 4 - 6 °С не более 14 суток.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976664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При отсутствии микробиологической лаборатории на предприятии указанный контроль может осуществляться по хоздоговору с органами и учреждениями государственной санитарно-эпидемиологической службы или лабораториями, аккредитованными органами Госсанэпиднадзора.</a:t>
            </a:r>
          </a:p>
          <a:p>
            <a:pPr algn="just"/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При организации технологического контроля следует руководствоваться «Инструкцией по технохимическому контролю на предприятиях молочной промышленности»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Личная гигиена</a:t>
            </a:r>
            <a:br>
              <a:rPr lang="ru-RU" b="1" dirty="0">
                <a:solidFill>
                  <a:schemeClr val="accent1">
                    <a:lumMod val="50000"/>
                  </a:schemeClr>
                </a:solidFill>
              </a:rPr>
            </a:b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По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</a:rPr>
              <a:t>эпидпоказаниям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 решением территориальных центров государственного санитарно-эпидемиологического надзора может быть проведено внеплановое бактериологическое обследование работающих.</a:t>
            </a:r>
          </a:p>
          <a:p>
            <a:pPr algn="just"/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На каждого работника при поступлении на работу должна быть оформлена медицинская книжка, в которую вносят результаты всех медицинских обследований и исследований, сведения о перенесенных инфекционных заболеваниях, данные о происхождении обучения по программе гигиенической подготовки.</a:t>
            </a:r>
          </a:p>
          <a:p>
            <a:pPr algn="just"/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Личные медицинские книжки должны храниться в здравпункте или у начальника (мастера) цеха.</a:t>
            </a:r>
          </a:p>
          <a:p>
            <a:pPr algn="just"/>
            <a:endParaRPr lang="ru-RU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408712"/>
          </a:xfrm>
        </p:spPr>
        <p:txBody>
          <a:bodyPr>
            <a:normAutofit fontScale="85000" lnSpcReduction="20000"/>
          </a:bodyPr>
          <a:lstStyle/>
          <a:p>
            <a:pPr algn="just">
              <a:buNone/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Не допускаются к работе лица, страдающие следующими заболеваниями (или являющиеся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</a:rPr>
              <a:t>бактерионосителями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):</a:t>
            </a:r>
          </a:p>
          <a:p>
            <a:pPr algn="just"/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брюшной тиф, паратиф, сальмонеллез, дизентерия;</a:t>
            </a:r>
          </a:p>
          <a:p>
            <a:pPr algn="just"/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 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</a:rPr>
              <a:t>гименолепидоз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, энтеробиоз;</a:t>
            </a:r>
          </a:p>
          <a:p>
            <a:pPr algn="just"/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сифилис в заразном периоде;</a:t>
            </a:r>
          </a:p>
          <a:p>
            <a:pPr algn="just"/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лепра;</a:t>
            </a:r>
          </a:p>
          <a:p>
            <a:pPr algn="just"/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заразные кожные заболевания: чесотка, трихофития, микроспория, парша, актиномикоз с изъязвлениями или свищами на открытых частях тела;</a:t>
            </a:r>
          </a:p>
          <a:p>
            <a:pPr algn="just"/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заразные и деструктивные формы туберкулеза легких;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</a:rPr>
              <a:t>внелегочный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 туберкулез с наличием свищей,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</a:rPr>
              <a:t>бактериоурии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; туберкулезной волчанки лица и рук;</a:t>
            </a:r>
          </a:p>
          <a:p>
            <a:pPr algn="just"/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гнойничковые заболевания.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453336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Работники производственных цехов обязаны при появлении признаков желудочно-кишечных заболеваний, повышении температуры, нагноениях, симптомах других заболеваний сообщить об этом администрации и обратиться в здравпункт предприятия или другое медицинское учреждение для получения соответствующего лечения.</a:t>
            </a:r>
          </a:p>
          <a:p>
            <a:pPr algn="just"/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Лица, имеющие в семье или квартире, в которой они проживают, инфекционных больных, к работе не допускаются до проведения специальных противоэпидемиологических мероприятий и представления специальной справки от органов Госсанэпиднадзора.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Приходя на работу, каждый работник цеха должен расписаться в специальном журнале об отсутствии у него и у членов семьи кишечных заболеваний.</a:t>
            </a:r>
          </a:p>
          <a:p>
            <a:pPr algn="just"/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Для выявления лиц с гнойничковыми поражениями кожи медработниками предприятия должна ежедневно проводиться проверка рук персонала на отсутствие гнойничковых заболеваний с записью в специальном журнале, в котором указывают дату проверки, фамилию, имя, отчество работника, результаты осмотра и принятые меры.</a:t>
            </a:r>
          </a:p>
          <a:p>
            <a:pPr algn="just"/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При отсутствии в штате предприятия медработника такую процедуру должен проводить санитарный пост (специально выделенный и обученный работник) предприятия или мастер цеха.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976664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dirty="0">
                <a:solidFill>
                  <a:srgbClr val="002060"/>
                </a:solidFill>
              </a:rPr>
              <a:t>Снятие пломб, органолептическую оценку и сортировку молока производит </a:t>
            </a:r>
            <a:r>
              <a:rPr lang="ru-RU" b="1" dirty="0">
                <a:solidFill>
                  <a:srgbClr val="002060"/>
                </a:solidFill>
              </a:rPr>
              <a:t>приемщик или мастер. </a:t>
            </a:r>
          </a:p>
          <a:p>
            <a:pPr algn="just"/>
            <a:r>
              <a:rPr lang="ru-RU" dirty="0">
                <a:solidFill>
                  <a:srgbClr val="002060"/>
                </a:solidFill>
              </a:rPr>
              <a:t>Отбор проб, измерение температуры и проведение физико-химических исследований выполняет </a:t>
            </a:r>
            <a:r>
              <a:rPr lang="ru-RU" b="1" dirty="0">
                <a:solidFill>
                  <a:srgbClr val="002060"/>
                </a:solidFill>
              </a:rPr>
              <a:t>лаборант. </a:t>
            </a:r>
          </a:p>
          <a:p>
            <a:pPr algn="just"/>
            <a:r>
              <a:rPr lang="ru-RU" dirty="0">
                <a:solidFill>
                  <a:srgbClr val="002060"/>
                </a:solidFill>
              </a:rPr>
              <a:t>Температуру молока измеряют в каждой секции </a:t>
            </a:r>
            <a:r>
              <a:rPr lang="ru-RU" dirty="0" err="1">
                <a:solidFill>
                  <a:srgbClr val="002060"/>
                </a:solidFill>
              </a:rPr>
              <a:t>автомолцистерны</a:t>
            </a:r>
            <a:r>
              <a:rPr lang="ru-RU" dirty="0">
                <a:solidFill>
                  <a:srgbClr val="002060"/>
                </a:solidFill>
              </a:rPr>
              <a:t> и выборочно (2—3 места из каждой партии) — во флягах. Посуда с пробой молока должна иметь наклеенную этикетку с указанием даты поступления и наименования поставщика. </a:t>
            </a:r>
            <a:endParaRPr lang="ru-RU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6120680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Все вновь поступающие работники должны пройти обязательное обучение по программе гигиенической подготовки и сдать экзамен с отметкой об этом в соответствующем журнале и в личной медицинской книжке. В дальнейшем все работники должны 1 раз в два года проходить обучение и проверку гигиенических знаний, работники заквасочного отделения - ежегодно. Лица, не сдавшие экзамен по проверке гигиенической подготовки, к работе не допускаются.</a:t>
            </a:r>
          </a:p>
          <a:p>
            <a:pPr algn="just"/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Специально создаваемыми комиссиями с участием органов государственного санитарно-эпидемиологического надзора 1 раз в два года должна проводиться аттестация руководящих работников и специалистов на знание ими санитарных правил и норм и основ гигиенических и противоэпидемических требований к производству молока и молочных продуктов.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976664"/>
          </a:xfrm>
        </p:spPr>
        <p:txBody>
          <a:bodyPr>
            <a:normAutofit/>
          </a:bodyPr>
          <a:lstStyle/>
          <a:p>
            <a:pPr algn="just"/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Категорически запрещается приносить в цех посторонние предметы (часы, спички, сигареты, сумки и др.) и носить ювелирные украшения.</a:t>
            </a:r>
          </a:p>
          <a:p>
            <a:pPr algn="just"/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Курить разрешается только в специально отведенных местах.</a:t>
            </a:r>
          </a:p>
          <a:p>
            <a:pPr algn="just"/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Принимать пищу допускается только в столовых, буфетах, комнатах для приема пищи или других пунктах питания, расположенных на территории предприятия или поблизости от него.</a:t>
            </a:r>
          </a:p>
          <a:p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260648"/>
            <a:ext cx="8784976" cy="6597352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Особенно тщательно работники должны следить за чистотой рук. Ногти на руках нужно стричь коротко и не покрывать их лаком. Мыть и дезинфицировать руки следует перед началом работы и после каждого перерыва в работе, при переходе от одной операции к другой, после соприкосновения с загрязненными предметами. Работникам заквасочных отделений особенно тщательно необходимо мыть и дезинфицировать руки перед заквашиванием молока, отделением кефирных грибков и перед сливом закваски.</a:t>
            </a:r>
          </a:p>
          <a:p>
            <a:pPr algn="just"/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Для повышения эффективности обработки рук рекомендуется перед началом мытья дезинфицировать их раствором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</a:rPr>
              <a:t>дезинфектанта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 с содержанием активного хлора 100 мг/л и по окончании мытья рук, прежде чем закрыть водопроводный кран, ополоснуть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</a:rPr>
              <a:t>маховичок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 крана этим же раствором.</a:t>
            </a:r>
          </a:p>
          <a:p>
            <a:pPr algn="just"/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После посещения туалета мыть и дезинфицировать руки следует дважды: в шлюзе после посещения туалета до надевания халата и на рабочем месте, непосредственно перед тем, как приступать к работе.</a:t>
            </a:r>
          </a:p>
          <a:p>
            <a:pPr algn="just"/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При выходе из туалета продезинфицировать обувь на дезинфицирующем коврике.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</a:rPr>
              <a:t>Дезрастворы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 подлежат ежедневной замене.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Чистота рук каждого работника проверяется не реже 2 раз в месяц микробиологом заводской лаборатории (без предварительного предупреждения), перед началом работы, после посещения туалета, особенно у тех рабочих, которые непосредственно соприкасаются с продукцией или чистым оборудованием. Чистота рук контролируется методами, изложенными в «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Инструкции по микробиологическому контролю производства на предприятиях молочной промышленности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». Чистота рук с помощью йодокрахмальной пробы контролируется 1 раз в неделю. Йодокрахмальную пробу проводит специально выделенный и обученный работник (санитарный пост).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88640"/>
            <a:ext cx="8424936" cy="452596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Оснащение: для приготовления реактива: 100г остуженный 1% крахмальный клейстер, 3г йодистого калия, 15 мл дистиллированной воды. Отдельные пипетки, имеющие маркировку, мензурку с маркировкой «Реактив», лоток с ватными тампонами, лоток с сухим инструментарием, прошедшим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предстерилизационную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очистку.</a:t>
            </a:r>
          </a:p>
          <a:p>
            <a:pPr marL="0" indent="0" algn="just">
              <a:buNone/>
            </a:pP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Приготовить реактив. В мензурку с маркировкой «Реактив» налить 100г остуженный 1% крахмальный клейстер. Навеску йодистого калия (3г) растворить в 15 мл дистиллированной воды, и добавив в 1% крахмальный клейстер, размешать их.</a:t>
            </a:r>
          </a:p>
          <a:p>
            <a:pPr marL="0" indent="0" algn="just">
              <a:buNone/>
            </a:pP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Нанести реактив на предмет (на корпус и в полость инструмента, в просвет иглы).</a:t>
            </a:r>
          </a:p>
          <a:p>
            <a:pPr marL="0" indent="0" algn="just">
              <a:buNone/>
            </a:pP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Держать предмет над ватой или салфеткой, наблюдая за цветом реактива.</a:t>
            </a:r>
          </a:p>
          <a:p>
            <a:pPr marL="0" indent="0" algn="just">
              <a:buNone/>
            </a:pP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Оценить результат. При отрицательной пробе цвет реактива не изменится.</a:t>
            </a:r>
          </a:p>
          <a:p>
            <a:pPr marL="0" indent="0">
              <a:buNone/>
            </a:pP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Провести ополаскивание и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предстерилизационную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обработку использованного для пробы инструмента.</a:t>
            </a:r>
          </a:p>
          <a:p>
            <a:pPr marL="0" indent="0">
              <a:buNone/>
            </a:pP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Примечание: эта проба выявляет остатки хлорсодержащих препаратов. При положительной пробе цвет реактива изменится на бурый или синий.</a:t>
            </a:r>
          </a:p>
          <a:p>
            <a:pPr marL="0" indent="0">
              <a:buNone/>
            </a:pP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Готовый йодокрахмальный раствор (реактив) хранится при комнатной температуре в течение 7-10 дней.</a:t>
            </a:r>
          </a:p>
          <a:p>
            <a:endParaRPr lang="ru-RU" sz="2000" dirty="0">
              <a:solidFill>
                <a:srgbClr val="002060"/>
              </a:solidFill>
            </a:endParaRPr>
          </a:p>
          <a:p>
            <a:endParaRPr lang="ru-RU" sz="2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65557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>
                <a:solidFill>
                  <a:srgbClr val="002060"/>
                </a:solidFill>
              </a:rPr>
              <a:t>Пробу молока необходимо хранить до конца исследований. Результаты исследований принимаемого молока записывают в специальный журнал, хранящийся в лаборатории предприятия.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ПРИЕМКА МОЛОКА НА ЗАВОДЕ </a:t>
            </a:r>
            <a:br>
              <a:rPr lang="ru-RU" dirty="0">
                <a:solidFill>
                  <a:schemeClr val="accent1">
                    <a:lumMod val="50000"/>
                  </a:schemeClr>
                </a:solidFill>
              </a:rPr>
            </a:b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ru-RU" dirty="0">
                <a:solidFill>
                  <a:srgbClr val="002060"/>
                </a:solidFill>
              </a:rPr>
              <a:t>Пастеризацию молока на предприятии после приемки осуществляют в случае необходимости хранения его до переработки более 6 ч.</a:t>
            </a:r>
          </a:p>
          <a:p>
            <a:pPr algn="just"/>
            <a:r>
              <a:rPr lang="ru-RU" dirty="0">
                <a:solidFill>
                  <a:srgbClr val="002060"/>
                </a:solidFill>
              </a:rPr>
              <a:t> Непосредственно перед приемкой молока молочные шланги и штуцера молочных цистерн должны быть продезинфицированы и ополоснуты питьевой водой. После окончания приемки молока шланги должны быть промыты, продезинфицированы, закрыты заглушкой или водонепроницаемым чехлом и подвешены на кронштейны.</a:t>
            </a:r>
          </a:p>
          <a:p>
            <a:pPr algn="just"/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Основным документом при приемке является сопроводительная накладная, в которой указаны масса принимаемого молока, массовая доля жира, кислотность, температура, а также число фляг, если молоко доставлено во флягах.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332656"/>
            <a:ext cx="8640960" cy="5793507"/>
          </a:xfrm>
        </p:spPr>
        <p:txBody>
          <a:bodyPr>
            <a:noAutofit/>
          </a:bodyPr>
          <a:lstStyle/>
          <a:p>
            <a:pPr algn="just"/>
            <a:r>
              <a:rPr lang="ru-RU" sz="2400" dirty="0">
                <a:solidFill>
                  <a:schemeClr val="accent1">
                    <a:lumMod val="50000"/>
                  </a:schemeClr>
                </a:solidFill>
              </a:rPr>
              <a:t>Молоко должно быть цельным, свежим и полученным от здоровых коров, иметь чистый, сладковатый вкус и запах, свойственный свежему молоку. </a:t>
            </a:r>
          </a:p>
          <a:p>
            <a:pPr algn="just"/>
            <a:r>
              <a:rPr lang="ru-RU" sz="2400" dirty="0">
                <a:solidFill>
                  <a:schemeClr val="accent1">
                    <a:lumMod val="50000"/>
                  </a:schemeClr>
                </a:solidFill>
              </a:rPr>
              <a:t>Цвет от белого до светло-кремового, без каких-либо цветных пятен и оттенков. </a:t>
            </a:r>
          </a:p>
          <a:p>
            <a:pPr algn="just"/>
            <a:r>
              <a:rPr lang="ru-RU" sz="2400" dirty="0">
                <a:solidFill>
                  <a:schemeClr val="accent1">
                    <a:lumMod val="50000"/>
                  </a:schemeClr>
                </a:solidFill>
              </a:rPr>
              <a:t>По консистенции это однородная жидкость без сгустков белка и комочков жира, без осадка, плотностью не ниже 1027 кг/м3. </a:t>
            </a:r>
          </a:p>
          <a:p>
            <a:pPr algn="just"/>
            <a:r>
              <a:rPr lang="ru-RU" sz="2400" dirty="0">
                <a:solidFill>
                  <a:schemeClr val="accent1">
                    <a:lumMod val="50000"/>
                  </a:schemeClr>
                </a:solidFill>
              </a:rPr>
              <a:t>Не допускается в молоке резко выраженных кормовых привкусов, а также молоко со стойким запахом химикатов и нефтепродуктов с добавлением нейтрализующих веществ, с остаточным содержанием химических средств защиты растений и животных, а также антибиотиков, с прогорклым, затхлым привкусом, тягучей консистенции. Молоко подразделяется по сортам.</a:t>
            </a:r>
            <a:br>
              <a:rPr lang="ru-RU" sz="2400" dirty="0">
                <a:solidFill>
                  <a:schemeClr val="accent1">
                    <a:lumMod val="50000"/>
                  </a:schemeClr>
                </a:solidFill>
              </a:rPr>
            </a:br>
            <a:br>
              <a:rPr lang="ru-RU" sz="2400" dirty="0">
                <a:solidFill>
                  <a:schemeClr val="accent1">
                    <a:lumMod val="50000"/>
                  </a:schemeClr>
                </a:solidFill>
              </a:rPr>
            </a:br>
            <a:endParaRPr lang="ru-RU" sz="24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Сырое молоко должно быть получено от здоровых сельскохозяйственных животных на территории, благополучной в отношении инфекционных и других общих для человека и животных заболеваний</a:t>
            </a:r>
            <a:r>
              <a:rPr lang="ru-RU" dirty="0"/>
              <a:t>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Не допускается использование в пищу сырого молока, полученного в течение первых семи дней после дня отела животных и в течение пяти дней до дня их запуска (перед их отелом) и (или) от больных животных и находящихся на карантине животных.</a:t>
            </a:r>
          </a:p>
          <a:p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</TotalTime>
  <Words>2600</Words>
  <Application>Microsoft Office PowerPoint</Application>
  <PresentationFormat>Экран (4:3)</PresentationFormat>
  <Paragraphs>90</Paragraphs>
  <Slides>34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34</vt:i4>
      </vt:variant>
    </vt:vector>
  </HeadingPairs>
  <TitlesOfParts>
    <vt:vector size="38" baseType="lpstr">
      <vt:lpstr>Arial</vt:lpstr>
      <vt:lpstr>Calibri</vt:lpstr>
      <vt:lpstr>Times New Roman</vt:lpstr>
      <vt:lpstr>Тема Office</vt:lpstr>
      <vt:lpstr>Приемка молока и сливок сырых на молокоперерабатывающем предприятии. Методы экспересс-анализа сырья и предусмотренные ГОСТ на методы контроля</vt:lpstr>
      <vt:lpstr>Презентация PowerPoint</vt:lpstr>
      <vt:lpstr>Презентация PowerPoint</vt:lpstr>
      <vt:lpstr>Презентация PowerPoint</vt:lpstr>
      <vt:lpstr>ПРИЕМКА МОЛОКА НА ЗАВОДЕ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Организация лабораторного контроля. Сертификация продукции </vt:lpstr>
      <vt:lpstr>Презентация PowerPoint</vt:lpstr>
      <vt:lpstr>Презентация PowerPoint</vt:lpstr>
      <vt:lpstr>Личная гигиена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Приемка молока и сливок сырых на молокоперерабатывающем предприятии. Методы экспересс-анализа сырья и предусмотренные ГОСТ на методы контроля</dc:title>
  <dc:creator>ЕЛЕНА-СВЕТЛАКОВА</dc:creator>
  <cp:lastModifiedBy>Елена Светлакова</cp:lastModifiedBy>
  <cp:revision>20</cp:revision>
  <dcterms:created xsi:type="dcterms:W3CDTF">2015-10-22T17:17:29Z</dcterms:created>
  <dcterms:modified xsi:type="dcterms:W3CDTF">2024-09-23T20:05:18Z</dcterms:modified>
</cp:coreProperties>
</file>